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43891200" cy="329184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92349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84700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477049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969398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461747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954098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446447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938796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376" userDrawn="1">
          <p15:clr>
            <a:srgbClr val="A4A3A4"/>
          </p15:clr>
        </p15:guide>
        <p15:guide id="2" pos="11280" userDrawn="1">
          <p15:clr>
            <a:srgbClr val="A4A3A4"/>
          </p15:clr>
        </p15:guide>
        <p15:guide id="3" pos="5232" userDrawn="1">
          <p15:clr>
            <a:srgbClr val="A4A3A4"/>
          </p15:clr>
        </p15:guide>
        <p15:guide id="4" pos="10704" userDrawn="1">
          <p15:clr>
            <a:srgbClr val="A4A3A4"/>
          </p15:clr>
        </p15:guide>
        <p15:guide id="5" pos="16176" userDrawn="1">
          <p15:clr>
            <a:srgbClr val="A4A3A4"/>
          </p15:clr>
        </p15:guide>
        <p15:guide id="6" pos="21648" userDrawn="1">
          <p15:clr>
            <a:srgbClr val="A4A3A4"/>
          </p15:clr>
        </p15:guide>
        <p15:guide id="7" pos="22224" userDrawn="1">
          <p15:clr>
            <a:srgbClr val="A4A3A4"/>
          </p15:clr>
        </p15:guide>
        <p15:guide id="8" pos="5808" userDrawn="1">
          <p15:clr>
            <a:srgbClr val="A4A3A4"/>
          </p15:clr>
        </p15:guide>
        <p15:guide id="9" pos="3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7BC"/>
    <a:srgbClr val="9D3510"/>
    <a:srgbClr val="A49F93"/>
    <a:srgbClr val="006C81"/>
    <a:srgbClr val="000080"/>
    <a:srgbClr val="8B13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4878"/>
    <p:restoredTop sz="95000"/>
  </p:normalViewPr>
  <p:slideViewPr>
    <p:cSldViewPr>
      <p:cViewPr>
        <p:scale>
          <a:sx n="33" d="100"/>
          <a:sy n="33" d="100"/>
        </p:scale>
        <p:origin x="882" y="-714"/>
      </p:cViewPr>
      <p:guideLst>
        <p:guide orient="horz" pos="5376"/>
        <p:guide pos="11280"/>
        <p:guide pos="5232"/>
        <p:guide pos="10704"/>
        <p:guide pos="16176"/>
        <p:guide pos="21648"/>
        <p:guide pos="22224"/>
        <p:guide pos="5808"/>
        <p:guide pos="3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6F5692F-EB37-0F40-AA08-D16CE0C21031}" type="datetime1">
              <a:rPr lang="en-US"/>
              <a:pPr>
                <a:defRPr/>
              </a:pPr>
              <a:t>14-Feb-21</a:t>
            </a:fld>
            <a:endParaRPr lang="en-US" dirty="0"/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8DE6FB1-23BC-5444-971E-B28D2EA9828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7370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CD89318-D2E1-F74F-A0A6-7FFCCA9A66CC}" type="datetimeFigureOut">
              <a:rPr lang="en-US"/>
              <a:pPr>
                <a:defRPr/>
              </a:pPr>
              <a:t>14-Feb-21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67D2ACF-01EC-D846-81CC-583EB67FAAD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2617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92349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84700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477049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969398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461747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6pPr>
    <a:lvl7pPr marL="2954098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7pPr>
    <a:lvl8pPr marL="3446447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8pPr>
    <a:lvl9pPr marL="3938796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67D2ACF-01EC-D846-81CC-583EB67FAADA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728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6" y="10225828"/>
            <a:ext cx="37306250" cy="70560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3" y="18653439"/>
            <a:ext cx="30724476" cy="8413124"/>
          </a:xfrm>
        </p:spPr>
        <p:txBody>
          <a:bodyPr/>
          <a:lstStyle>
            <a:lvl1pPr marL="0" indent="0" algn="ctr">
              <a:buNone/>
              <a:defRPr/>
            </a:lvl1pPr>
            <a:lvl2pPr marL="492349" indent="0" algn="ctr">
              <a:buNone/>
              <a:defRPr/>
            </a:lvl2pPr>
            <a:lvl3pPr marL="984700" indent="0" algn="ctr">
              <a:buNone/>
              <a:defRPr/>
            </a:lvl3pPr>
            <a:lvl4pPr marL="1477049" indent="0" algn="ctr">
              <a:buNone/>
              <a:defRPr/>
            </a:lvl4pPr>
            <a:lvl5pPr marL="1969398" indent="0" algn="ctr">
              <a:buNone/>
              <a:defRPr/>
            </a:lvl5pPr>
            <a:lvl6pPr marL="2461747" indent="0" algn="ctr">
              <a:buNone/>
              <a:defRPr/>
            </a:lvl6pPr>
            <a:lvl7pPr marL="2954098" indent="0" algn="ctr">
              <a:buNone/>
              <a:defRPr/>
            </a:lvl7pPr>
            <a:lvl8pPr marL="3446447" indent="0" algn="ctr">
              <a:buNone/>
              <a:defRPr/>
            </a:lvl8pPr>
            <a:lvl9pPr marL="393879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5D4CBA-F0CC-6749-AB27-F7B4613A5EB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477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B1145C-B5F3-2643-8FC5-53C077F8744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31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2164" y="2926725"/>
            <a:ext cx="9326562" cy="263340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2477" y="2926725"/>
            <a:ext cx="27827288" cy="263340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040BFA-CCBA-524E-9D9A-9902C45547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549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36BF15-17D7-1247-A83D-7F0BCA2CF95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639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551"/>
            <a:ext cx="37307838" cy="6537640"/>
          </a:xfrm>
        </p:spPr>
        <p:txBody>
          <a:bodyPr anchor="t"/>
          <a:lstStyle>
            <a:lvl1pPr algn="l">
              <a:defRPr sz="432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654"/>
            <a:ext cx="37307838" cy="7200899"/>
          </a:xfrm>
        </p:spPr>
        <p:txBody>
          <a:bodyPr anchor="b"/>
          <a:lstStyle>
            <a:lvl1pPr marL="0" indent="0">
              <a:buNone/>
              <a:defRPr sz="2160"/>
            </a:lvl1pPr>
            <a:lvl2pPr marL="492349" indent="0">
              <a:buNone/>
              <a:defRPr sz="1920"/>
            </a:lvl2pPr>
            <a:lvl3pPr marL="984700" indent="0">
              <a:buNone/>
              <a:defRPr sz="1680"/>
            </a:lvl3pPr>
            <a:lvl4pPr marL="1477049" indent="0">
              <a:buNone/>
              <a:defRPr sz="1560"/>
            </a:lvl4pPr>
            <a:lvl5pPr marL="1969398" indent="0">
              <a:buNone/>
              <a:defRPr sz="1560"/>
            </a:lvl5pPr>
            <a:lvl6pPr marL="2461747" indent="0">
              <a:buNone/>
              <a:defRPr sz="1560"/>
            </a:lvl6pPr>
            <a:lvl7pPr marL="2954098" indent="0">
              <a:buNone/>
              <a:defRPr sz="1560"/>
            </a:lvl7pPr>
            <a:lvl8pPr marL="3446447" indent="0">
              <a:buNone/>
              <a:defRPr sz="1560"/>
            </a:lvl8pPr>
            <a:lvl9pPr marL="3938796" indent="0">
              <a:buNone/>
              <a:defRPr sz="15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F07A22-E799-2347-B8E5-DAC47AC993C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965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2477" y="9509441"/>
            <a:ext cx="18576924" cy="19751362"/>
          </a:xfrm>
        </p:spPr>
        <p:txBody>
          <a:bodyPr/>
          <a:lstStyle>
            <a:lvl1pPr>
              <a:defRPr sz="3000"/>
            </a:lvl1pPr>
            <a:lvl2pPr>
              <a:defRPr sz="264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4" y="9509441"/>
            <a:ext cx="18576924" cy="19751362"/>
          </a:xfrm>
        </p:spPr>
        <p:txBody>
          <a:bodyPr/>
          <a:lstStyle>
            <a:lvl1pPr>
              <a:defRPr sz="3000"/>
            </a:lvl1pPr>
            <a:lvl2pPr>
              <a:defRPr sz="264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9A6807-DFAE-2D46-8536-294192A61B9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159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6" y="1318475"/>
            <a:ext cx="3950335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5" y="7368328"/>
            <a:ext cx="19392900" cy="3071611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492349" indent="0">
              <a:buNone/>
              <a:defRPr sz="2160" b="1"/>
            </a:lvl2pPr>
            <a:lvl3pPr marL="984700" indent="0">
              <a:buNone/>
              <a:defRPr sz="1920" b="1"/>
            </a:lvl3pPr>
            <a:lvl4pPr marL="1477049" indent="0">
              <a:buNone/>
              <a:defRPr sz="1680" b="1"/>
            </a:lvl4pPr>
            <a:lvl5pPr marL="1969398" indent="0">
              <a:buNone/>
              <a:defRPr sz="1680" b="1"/>
            </a:lvl5pPr>
            <a:lvl6pPr marL="2461747" indent="0">
              <a:buNone/>
              <a:defRPr sz="1680" b="1"/>
            </a:lvl6pPr>
            <a:lvl7pPr marL="2954098" indent="0">
              <a:buNone/>
              <a:defRPr sz="1680" b="1"/>
            </a:lvl7pPr>
            <a:lvl8pPr marL="3446447" indent="0">
              <a:buNone/>
              <a:defRPr sz="1680" b="1"/>
            </a:lvl8pPr>
            <a:lvl9pPr marL="3938796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5" y="10439938"/>
            <a:ext cx="19392900" cy="18965750"/>
          </a:xfrm>
        </p:spPr>
        <p:txBody>
          <a:bodyPr/>
          <a:lstStyle>
            <a:lvl1pPr>
              <a:defRPr sz="264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40" y="7368328"/>
            <a:ext cx="19400837" cy="3071611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492349" indent="0">
              <a:buNone/>
              <a:defRPr sz="2160" b="1"/>
            </a:lvl2pPr>
            <a:lvl3pPr marL="984700" indent="0">
              <a:buNone/>
              <a:defRPr sz="1920" b="1"/>
            </a:lvl3pPr>
            <a:lvl4pPr marL="1477049" indent="0">
              <a:buNone/>
              <a:defRPr sz="1680" b="1"/>
            </a:lvl4pPr>
            <a:lvl5pPr marL="1969398" indent="0">
              <a:buNone/>
              <a:defRPr sz="1680" b="1"/>
            </a:lvl5pPr>
            <a:lvl6pPr marL="2461747" indent="0">
              <a:buNone/>
              <a:defRPr sz="1680" b="1"/>
            </a:lvl6pPr>
            <a:lvl7pPr marL="2954098" indent="0">
              <a:buNone/>
              <a:defRPr sz="1680" b="1"/>
            </a:lvl7pPr>
            <a:lvl8pPr marL="3446447" indent="0">
              <a:buNone/>
              <a:defRPr sz="1680" b="1"/>
            </a:lvl8pPr>
            <a:lvl9pPr marL="3938796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40" y="10439938"/>
            <a:ext cx="19400837" cy="18965750"/>
          </a:xfrm>
        </p:spPr>
        <p:txBody>
          <a:bodyPr/>
          <a:lstStyle>
            <a:lvl1pPr>
              <a:defRPr sz="264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901132-71FB-CC42-925D-A1902156FD5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164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E42181-788B-C247-80BB-200F30E9476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70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2F40E7-D761-BD4B-AA2F-2A2C4883864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235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0426"/>
            <a:ext cx="14439900" cy="5578162"/>
          </a:xfrm>
        </p:spPr>
        <p:txBody>
          <a:bodyPr anchor="b"/>
          <a:lstStyle>
            <a:lvl1pPr algn="l">
              <a:defRPr sz="216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6" y="1310425"/>
            <a:ext cx="24536400" cy="28095262"/>
          </a:xfrm>
        </p:spPr>
        <p:txBody>
          <a:bodyPr/>
          <a:lstStyle>
            <a:lvl1pPr>
              <a:defRPr sz="3480"/>
            </a:lvl1pPr>
            <a:lvl2pPr>
              <a:defRPr sz="3000"/>
            </a:lvl2pPr>
            <a:lvl3pPr>
              <a:defRPr sz="264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5" y="6888590"/>
            <a:ext cx="14439900" cy="22517099"/>
          </a:xfrm>
        </p:spPr>
        <p:txBody>
          <a:bodyPr/>
          <a:lstStyle>
            <a:lvl1pPr marL="0" indent="0">
              <a:buNone/>
              <a:defRPr sz="1560"/>
            </a:lvl1pPr>
            <a:lvl2pPr marL="492349" indent="0">
              <a:buNone/>
              <a:defRPr sz="1320"/>
            </a:lvl2pPr>
            <a:lvl3pPr marL="984700" indent="0">
              <a:buNone/>
              <a:defRPr sz="1080"/>
            </a:lvl3pPr>
            <a:lvl4pPr marL="1477049" indent="0">
              <a:buNone/>
              <a:defRPr sz="960"/>
            </a:lvl4pPr>
            <a:lvl5pPr marL="1969398" indent="0">
              <a:buNone/>
              <a:defRPr sz="960"/>
            </a:lvl5pPr>
            <a:lvl6pPr marL="2461747" indent="0">
              <a:buNone/>
              <a:defRPr sz="960"/>
            </a:lvl6pPr>
            <a:lvl7pPr marL="2954098" indent="0">
              <a:buNone/>
              <a:defRPr sz="960"/>
            </a:lvl7pPr>
            <a:lvl8pPr marL="3446447" indent="0">
              <a:buNone/>
              <a:defRPr sz="960"/>
            </a:lvl8pPr>
            <a:lvl9pPr marL="3938796" indent="0">
              <a:buNone/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7F02C-9713-BC4F-AFAB-D4373285335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227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6" y="23043525"/>
            <a:ext cx="26335037" cy="2719054"/>
          </a:xfrm>
        </p:spPr>
        <p:txBody>
          <a:bodyPr anchor="b"/>
          <a:lstStyle>
            <a:lvl1pPr algn="l">
              <a:defRPr sz="216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6" y="2941215"/>
            <a:ext cx="26335037" cy="19751362"/>
          </a:xfrm>
        </p:spPr>
        <p:txBody>
          <a:bodyPr/>
          <a:lstStyle>
            <a:lvl1pPr marL="0" indent="0">
              <a:buNone/>
              <a:defRPr sz="3480"/>
            </a:lvl1pPr>
            <a:lvl2pPr marL="492349" indent="0">
              <a:buNone/>
              <a:defRPr sz="3000"/>
            </a:lvl2pPr>
            <a:lvl3pPr marL="984700" indent="0">
              <a:buNone/>
              <a:defRPr sz="2640"/>
            </a:lvl3pPr>
            <a:lvl4pPr marL="1477049" indent="0">
              <a:buNone/>
              <a:defRPr sz="2160"/>
            </a:lvl4pPr>
            <a:lvl5pPr marL="1969398" indent="0">
              <a:buNone/>
              <a:defRPr sz="2160"/>
            </a:lvl5pPr>
            <a:lvl6pPr marL="2461747" indent="0">
              <a:buNone/>
              <a:defRPr sz="2160"/>
            </a:lvl6pPr>
            <a:lvl7pPr marL="2954098" indent="0">
              <a:buNone/>
              <a:defRPr sz="2160"/>
            </a:lvl7pPr>
            <a:lvl8pPr marL="3446447" indent="0">
              <a:buNone/>
              <a:defRPr sz="2160"/>
            </a:lvl8pPr>
            <a:lvl9pPr marL="3938796" indent="0">
              <a:buNone/>
              <a:defRPr sz="216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6" y="25762577"/>
            <a:ext cx="26335037" cy="3863662"/>
          </a:xfrm>
        </p:spPr>
        <p:txBody>
          <a:bodyPr/>
          <a:lstStyle>
            <a:lvl1pPr marL="0" indent="0">
              <a:buNone/>
              <a:defRPr sz="1560"/>
            </a:lvl1pPr>
            <a:lvl2pPr marL="492349" indent="0">
              <a:buNone/>
              <a:defRPr sz="1320"/>
            </a:lvl2pPr>
            <a:lvl3pPr marL="984700" indent="0">
              <a:buNone/>
              <a:defRPr sz="1080"/>
            </a:lvl3pPr>
            <a:lvl4pPr marL="1477049" indent="0">
              <a:buNone/>
              <a:defRPr sz="960"/>
            </a:lvl4pPr>
            <a:lvl5pPr marL="1969398" indent="0">
              <a:buNone/>
              <a:defRPr sz="960"/>
            </a:lvl5pPr>
            <a:lvl6pPr marL="2461747" indent="0">
              <a:buNone/>
              <a:defRPr sz="960"/>
            </a:lvl6pPr>
            <a:lvl7pPr marL="2954098" indent="0">
              <a:buNone/>
              <a:defRPr sz="960"/>
            </a:lvl7pPr>
            <a:lvl8pPr marL="3446447" indent="0">
              <a:buNone/>
              <a:defRPr sz="960"/>
            </a:lvl8pPr>
            <a:lvl9pPr marL="3938796" indent="0">
              <a:buNone/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F1B1C-02B0-E947-B167-CE7FFE8B390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049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92930" y="2927350"/>
            <a:ext cx="37305343" cy="5486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91533" tIns="195766" rIns="391533" bIns="19576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92930" y="9509126"/>
            <a:ext cx="37305343" cy="197516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2930" y="29991051"/>
            <a:ext cx="9144000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>
            <a:lvl1pPr>
              <a:defRPr sz="7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5073" y="29991051"/>
            <a:ext cx="13901057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>
            <a:lvl1pPr algn="ctr">
              <a:defRPr sz="7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272" y="29991051"/>
            <a:ext cx="9144000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>
            <a:lvl1pPr algn="r">
              <a:defRPr sz="7200"/>
            </a:lvl1pPr>
          </a:lstStyle>
          <a:p>
            <a:pPr>
              <a:defRPr/>
            </a:pPr>
            <a:fld id="{C4324007-DFA8-704D-B21F-3894C8D9EC0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+mj-lt"/>
          <a:ea typeface="ＭＳ Ｐゴシック" pitchFamily="-108" charset="-128"/>
          <a:cs typeface="ＭＳ Ｐゴシック" pitchFamily="-108" charset="-128"/>
        </a:defRPr>
      </a:lvl1pPr>
      <a:lvl2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2pPr>
      <a:lvl3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3pPr>
      <a:lvl4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4pPr>
      <a:lvl5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5pPr>
      <a:lvl6pPr marL="492349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6pPr>
      <a:lvl7pPr marL="984700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7pPr>
      <a:lvl8pPr marL="1477049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8pPr>
      <a:lvl9pPr marL="1969398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9pPr>
    </p:titleStyle>
    <p:bodyStyle>
      <a:lvl1pPr marL="1762543" indent="-1762543" algn="l" defTabSz="4697836" rtl="0" eaLnBrk="0" fontAlgn="base" hangingPunct="0">
        <a:spcBef>
          <a:spcPct val="20000"/>
        </a:spcBef>
        <a:spcAft>
          <a:spcPct val="0"/>
        </a:spcAft>
        <a:buChar char="•"/>
        <a:defRPr sz="16440">
          <a:solidFill>
            <a:schemeClr val="tx1"/>
          </a:solidFill>
          <a:latin typeface="+mn-lt"/>
          <a:ea typeface="ＭＳ Ｐゴシック" pitchFamily="-108" charset="-128"/>
          <a:cs typeface="ＭＳ Ｐゴシック" pitchFamily="-108" charset="-128"/>
        </a:defRPr>
      </a:lvl1pPr>
      <a:lvl2pPr marL="3817418" indent="-1468501" algn="l" defTabSz="4697836" rtl="0" eaLnBrk="0" fontAlgn="base" hangingPunct="0">
        <a:spcBef>
          <a:spcPct val="20000"/>
        </a:spcBef>
        <a:spcAft>
          <a:spcPct val="0"/>
        </a:spcAft>
        <a:buChar char="–"/>
        <a:defRPr sz="14400">
          <a:solidFill>
            <a:schemeClr val="tx1"/>
          </a:solidFill>
          <a:latin typeface="+mn-lt"/>
          <a:ea typeface="ＭＳ Ｐゴシック" pitchFamily="-109" charset="-128"/>
        </a:defRPr>
      </a:lvl2pPr>
      <a:lvl3pPr marL="5872295" indent="-1174459" algn="l" defTabSz="4697836" rtl="0" eaLnBrk="0" fontAlgn="base" hangingPunct="0">
        <a:spcBef>
          <a:spcPct val="20000"/>
        </a:spcBef>
        <a:spcAft>
          <a:spcPct val="0"/>
        </a:spcAft>
        <a:buChar char="•"/>
        <a:defRPr sz="12360">
          <a:solidFill>
            <a:schemeClr val="tx1"/>
          </a:solidFill>
          <a:latin typeface="+mn-lt"/>
          <a:ea typeface="ＭＳ Ｐゴシック" pitchFamily="-109" charset="-128"/>
        </a:defRPr>
      </a:lvl3pPr>
      <a:lvl4pPr marL="8222921" indent="-1176168" algn="l" defTabSz="4697836" rtl="0" eaLnBrk="0" fontAlgn="base" hangingPunct="0">
        <a:spcBef>
          <a:spcPct val="20000"/>
        </a:spcBef>
        <a:spcAft>
          <a:spcPct val="0"/>
        </a:spcAft>
        <a:buChar char="–"/>
        <a:defRPr sz="10200">
          <a:solidFill>
            <a:schemeClr val="tx1"/>
          </a:solidFill>
          <a:latin typeface="+mn-lt"/>
          <a:ea typeface="ＭＳ Ｐゴシック" pitchFamily="-109" charset="-128"/>
        </a:defRPr>
      </a:lvl4pPr>
      <a:lvl5pPr marL="10571839" indent="-1174459" algn="l" defTabSz="4697836" rtl="0" eaLnBrk="0" fontAlgn="base" hangingPunct="0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5pPr>
      <a:lvl6pPr marL="11064188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6pPr>
      <a:lvl7pPr marL="11556538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7pPr>
      <a:lvl8pPr marL="12048887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8pPr>
      <a:lvl9pPr marL="12541237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9pPr>
    </p:bodyStyle>
    <p:otherStyle>
      <a:defPPr>
        <a:defRPr lang="en-US"/>
      </a:defPPr>
      <a:lvl1pPr marL="0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92349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84700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77049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69398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61747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54098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46447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38796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Box 2"/>
          <p:cNvSpPr txBox="1">
            <a:spLocks noChangeArrowheads="1"/>
          </p:cNvSpPr>
          <p:nvPr/>
        </p:nvSpPr>
        <p:spPr bwMode="auto">
          <a:xfrm>
            <a:off x="0" y="-1"/>
            <a:ext cx="43891200" cy="4191001"/>
          </a:xfrm>
          <a:prstGeom prst="rect">
            <a:avLst/>
          </a:prstGeom>
          <a:solidFill>
            <a:srgbClr val="9D3510"/>
          </a:solidFill>
          <a:ln>
            <a:noFill/>
          </a:ln>
        </p:spPr>
        <p:txBody>
          <a:bodyPr wrap="square" lIns="98470" tIns="49235" rIns="98470" bIns="49235">
            <a:no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</p:txBody>
      </p:sp>
      <p:sp>
        <p:nvSpPr>
          <p:cNvPr id="15362" name="Text Box 5"/>
          <p:cNvSpPr txBox="1">
            <a:spLocks noChangeArrowheads="1"/>
          </p:cNvSpPr>
          <p:nvPr/>
        </p:nvSpPr>
        <p:spPr bwMode="auto">
          <a:xfrm>
            <a:off x="11497092" y="1120072"/>
            <a:ext cx="18523440" cy="1013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8470" tIns="49235" rIns="98470" bIns="49235"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en-US" sz="6600" b="1" dirty="0" err="1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Proizvoljan</a:t>
            </a:r>
            <a:r>
              <a:rPr lang="en-US" sz="6600" b="1" dirty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 Real-time </a:t>
            </a:r>
            <a:r>
              <a:rPr lang="en-US" sz="6600" b="1" dirty="0" err="1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Neuronski</a:t>
            </a:r>
            <a:r>
              <a:rPr lang="en-US" sz="6600" b="1" dirty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 </a:t>
            </a:r>
            <a:r>
              <a:rPr lang="sr-Latn-RS" sz="6600" b="1" dirty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P</a:t>
            </a:r>
            <a:r>
              <a:rPr lang="en-US" sz="6600" b="1" dirty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renos </a:t>
            </a:r>
            <a:r>
              <a:rPr lang="sr-Latn-RS" sz="6600" b="1" dirty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S</a:t>
            </a:r>
            <a:r>
              <a:rPr lang="en-US" sz="6600" b="1" dirty="0" err="1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tila</a:t>
            </a:r>
            <a:endParaRPr lang="en-US" sz="6600" b="1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15363" name="Text Box 6"/>
          <p:cNvSpPr txBox="1">
            <a:spLocks noChangeArrowheads="1"/>
          </p:cNvSpPr>
          <p:nvPr/>
        </p:nvSpPr>
        <p:spPr bwMode="auto">
          <a:xfrm>
            <a:off x="14273437" y="2319508"/>
            <a:ext cx="12970750" cy="1453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8470" tIns="49235" rIns="98470" bIns="49235"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Stefan Kandi</a:t>
            </a:r>
            <a:r>
              <a:rPr lang="sr-Latn-RS" sz="4400" dirty="0">
                <a:solidFill>
                  <a:schemeClr val="bg1">
                    <a:lumMod val="9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ć</a:t>
            </a:r>
            <a:endParaRPr lang="en-US" sz="4400" dirty="0">
              <a:solidFill>
                <a:schemeClr val="bg1">
                  <a:lumMod val="95000"/>
                </a:schemeClr>
              </a:solidFill>
              <a:latin typeface="Yu Gothic UI Light" panose="020B0300000000000000" pitchFamily="34" charset="-128"/>
              <a:ea typeface="Yu Gothic UI Light" panose="020B0300000000000000" pitchFamily="34" charset="-128"/>
              <a:cs typeface="Leelawadee UI Semilight" panose="020B0402040204020203" pitchFamily="34" charset="-34"/>
            </a:endParaRPr>
          </a:p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stefan.kandic@yahoo.com | Soft </a:t>
            </a:r>
            <a:r>
              <a:rPr lang="en-US" sz="4400" dirty="0" err="1">
                <a:solidFill>
                  <a:schemeClr val="bg1">
                    <a:lumMod val="9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Kompjuting</a:t>
            </a:r>
            <a:r>
              <a:rPr lang="en-US" sz="4400" dirty="0">
                <a:solidFill>
                  <a:schemeClr val="bg1">
                    <a:lumMod val="9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 2021</a:t>
            </a:r>
          </a:p>
        </p:txBody>
      </p:sp>
      <p:sp>
        <p:nvSpPr>
          <p:cNvPr id="15367" name="TextBox 7"/>
          <p:cNvSpPr txBox="1">
            <a:spLocks noChangeArrowheads="1"/>
          </p:cNvSpPr>
          <p:nvPr/>
        </p:nvSpPr>
        <p:spPr bwMode="auto">
          <a:xfrm>
            <a:off x="0" y="30099000"/>
            <a:ext cx="43891200" cy="2819400"/>
          </a:xfrm>
          <a:prstGeom prst="rect">
            <a:avLst/>
          </a:prstGeom>
          <a:solidFill>
            <a:srgbClr val="DFD7BC"/>
          </a:solidFill>
          <a:ln>
            <a:noFill/>
          </a:ln>
        </p:spPr>
        <p:txBody>
          <a:bodyPr wrap="square" lIns="98470" tIns="49235" rIns="98470" bIns="49235">
            <a:no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endParaRPr lang="en-US" sz="2000" b="1" dirty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sr-Latn-RS" sz="4000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Literatura</a:t>
            </a:r>
            <a:endParaRPr lang="en-US" sz="3200" b="1" dirty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sr-Latn-RS" sz="2800" b="0" i="0" dirty="0" err="1">
                <a:effectLst/>
                <a:latin typeface="Arial" panose="020B0604020202020204" pitchFamily="34" charset="0"/>
              </a:rPr>
              <a:t>Gatys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, Leon A.,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Alexander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S.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Ecker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,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and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Matthias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Bethge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. "A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neural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algorithm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of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artistic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style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."</a:t>
            </a:r>
            <a:endParaRPr lang="en-US" sz="2800" dirty="0">
              <a:latin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sr-Latn-RS" sz="2800" b="0" i="0" dirty="0" err="1">
                <a:effectLst/>
                <a:latin typeface="Arial" panose="020B0604020202020204" pitchFamily="34" charset="0"/>
              </a:rPr>
              <a:t>Ulyanov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,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Dmitry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, Andrea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Vedaldi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,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and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Victor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Lempitsky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. "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Improved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texture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networks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: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Maximizing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quality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and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diversity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in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feed-forward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stylization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and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texture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 </a:t>
            </a:r>
            <a:r>
              <a:rPr lang="sr-Latn-RS" sz="2800" b="0" i="0" dirty="0" err="1">
                <a:effectLst/>
                <a:latin typeface="Arial" panose="020B0604020202020204" pitchFamily="34" charset="0"/>
              </a:rPr>
              <a:t>synthesis</a:t>
            </a:r>
            <a:r>
              <a:rPr lang="sr-Latn-RS" sz="2800" b="0" i="0" dirty="0">
                <a:effectLst/>
                <a:latin typeface="Arial" panose="020B0604020202020204" pitchFamily="34" charset="0"/>
              </a:rPr>
              <a:t>."</a:t>
            </a:r>
            <a:endParaRPr lang="en-US" sz="2800" dirty="0">
              <a:latin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en-GB" sz="2800" b="0" i="0" dirty="0">
                <a:effectLst/>
                <a:latin typeface="Arial" panose="020B0604020202020204" pitchFamily="34" charset="0"/>
              </a:rPr>
              <a:t>Li, </a:t>
            </a:r>
            <a:r>
              <a:rPr lang="en-GB" sz="2800" b="0" i="0" dirty="0" err="1">
                <a:effectLst/>
                <a:latin typeface="Arial" panose="020B0604020202020204" pitchFamily="34" charset="0"/>
              </a:rPr>
              <a:t>Yijun</a:t>
            </a:r>
            <a:r>
              <a:rPr lang="en-GB" sz="2800" b="0" i="0" dirty="0">
                <a:effectLst/>
                <a:latin typeface="Arial" panose="020B0604020202020204" pitchFamily="34" charset="0"/>
              </a:rPr>
              <a:t>, et al. "Diversified texture synthesis with feed-forward networks."</a:t>
            </a:r>
            <a:endParaRPr lang="sr-Latn-RS" sz="2800" dirty="0">
              <a:latin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en-GB" sz="2800" b="0" i="0" dirty="0">
                <a:effectLst/>
                <a:latin typeface="Arial" panose="020B0604020202020204" pitchFamily="34" charset="0"/>
              </a:rPr>
              <a:t>Huang, </a:t>
            </a:r>
            <a:r>
              <a:rPr lang="en-GB" sz="2800" b="0" i="0" dirty="0" err="1">
                <a:effectLst/>
                <a:latin typeface="Arial" panose="020B0604020202020204" pitchFamily="34" charset="0"/>
              </a:rPr>
              <a:t>Xun</a:t>
            </a:r>
            <a:r>
              <a:rPr lang="en-GB" sz="2800" b="0" i="0" dirty="0">
                <a:effectLst/>
                <a:latin typeface="Arial" panose="020B0604020202020204" pitchFamily="34" charset="0"/>
              </a:rPr>
              <a:t>, and Serge </a:t>
            </a:r>
            <a:r>
              <a:rPr lang="en-GB" sz="2800" b="0" i="0" dirty="0" err="1">
                <a:effectLst/>
                <a:latin typeface="Arial" panose="020B0604020202020204" pitchFamily="34" charset="0"/>
              </a:rPr>
              <a:t>Belongie</a:t>
            </a:r>
            <a:r>
              <a:rPr lang="en-GB" sz="2800" b="0" i="0" dirty="0">
                <a:effectLst/>
                <a:latin typeface="Arial" panose="020B0604020202020204" pitchFamily="34" charset="0"/>
              </a:rPr>
              <a:t>. "Arbitrary style transfer in real-time with adaptive instance normalization."</a:t>
            </a:r>
            <a:endParaRPr lang="en-US" sz="2800" dirty="0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935117DB-F2BD-4671-B4AB-3823751E59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838202"/>
              </p:ext>
            </p:extLst>
          </p:nvPr>
        </p:nvGraphicFramePr>
        <p:xfrm>
          <a:off x="457201" y="4648200"/>
          <a:ext cx="12953999" cy="13014956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2953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3777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Uvod</a:t>
                      </a:r>
                      <a:endParaRPr lang="en-US" sz="4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8214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Neuronski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prenos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stila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je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tehnika dubokog učenja koja nam omogućava generisanje slike na osnovu dve ulazne, jedne koja će pre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d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stavljati njen sadržaj, i druge koja će predstavljati njen stil. </a:t>
                      </a: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P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ostiže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se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minimizovanjem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razlika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feature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mapa između ulaznih i generisane slike dobijenih na različitim slojevima pretreniranih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konvolucionih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neuronskih mreža.</a:t>
                      </a: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4A266981-D415-4BBB-8FAC-47214CC34DE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56816221"/>
                  </p:ext>
                </p:extLst>
              </p:nvPr>
            </p:nvGraphicFramePr>
            <p:xfrm>
              <a:off x="14056429" y="4648200"/>
              <a:ext cx="13346375" cy="19742683"/>
            </p:xfrm>
            <a:graphic>
              <a:graphicData uri="http://schemas.openxmlformats.org/drawingml/2006/table">
                <a:tbl>
                  <a:tblPr bandRow="1">
                    <a:tableStyleId>{2D5ABB26-0587-4C30-8999-92F81FD0307C}</a:tableStyleId>
                  </a:tblPr>
                  <a:tblGrid>
                    <a:gridCol w="1334637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893">
                    <a:tc>
                      <a:txBody>
                        <a:bodyPr/>
                        <a:lstStyle/>
                        <a:p>
                          <a:endParaRPr lang="en-US" sz="1800" dirty="0"/>
                        </a:p>
                        <a:p>
                          <a:pPr algn="ctr"/>
                          <a:r>
                            <a:rPr lang="en-US" sz="4400" b="1" dirty="0" err="1">
                              <a:solidFill>
                                <a:srgbClr val="FFFFFF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  <a:t>Metodologija</a:t>
                          </a:r>
                          <a:endParaRPr lang="en-US" sz="4400" b="1" dirty="0">
                            <a:solidFill>
                              <a:srgbClr val="FFFFFF"/>
                            </a:solidFill>
                            <a:latin typeface="Arial" charset="0"/>
                            <a:ea typeface="Arial" charset="0"/>
                            <a:cs typeface="Arial" charset="0"/>
                          </a:endParaRPr>
                        </a:p>
                      </a:txBody>
                      <a:tcPr marL="104503" marR="104503" marT="45718" marB="45718">
                        <a:lnL w="19050" cap="flat" cmpd="sng" algn="ctr">
                          <a:solidFill>
                            <a:srgbClr val="9D351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9050" cap="flat" cmpd="sng" algn="ctr">
                          <a:solidFill>
                            <a:srgbClr val="9D351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9D351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8648790">
                    <a:tc>
                      <a:txBody>
                        <a:bodyPr/>
                        <a:lstStyle/>
                        <a:p>
                          <a:pPr marL="0" marR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Rešenje se zasniva na </a:t>
                          </a: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enkoder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-dekoder arhitekturi, gde su </a:t>
                          </a: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enkoder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i dekoder duboke neuronske mreže simetrične jedna u odnosu na drugu.</a:t>
                          </a:r>
                        </a:p>
                        <a:p>
                          <a:pPr marL="0" marR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Enkoder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je pretrenirana VGG mreža sa dodatim 3x3 </a:t>
                          </a: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konvolucionim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slojem na početku koji služi za dodatno </a:t>
                          </a: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preprocesiranje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ulazne slike.</a:t>
                          </a:r>
                        </a:p>
                        <a:p>
                          <a:pPr marL="0" marR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Između njih se nalazi </a:t>
                          </a: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AdaIN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sloj, čiji ulaz predstavljaju </a:t>
                          </a: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enkodovane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slike sadržaja </a:t>
                          </a:r>
                          <a14:m>
                            <m:oMath xmlns:m="http://schemas.openxmlformats.org/officeDocument/2006/math">
                              <m:r>
                                <a:rPr lang="sr-Latn-RS" altLang="x-none" sz="3600" b="0" i="1" smtClean="0">
                                  <a:latin typeface="Cambria Math" panose="02040503050406030204" pitchFamily="18" charset="0"/>
                                  <a:ea typeface="Arial" charset="0"/>
                                  <a:cs typeface="Arial" charset="0"/>
                                </a:rPr>
                                <m:t>𝑥</m:t>
                              </m:r>
                            </m:oMath>
                          </a14:m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i stila </a:t>
                          </a:r>
                          <a14:m>
                            <m:oMath xmlns:m="http://schemas.openxmlformats.org/officeDocument/2006/math">
                              <m:r>
                                <a:rPr lang="sr-Latn-RS" altLang="x-none" sz="3600" b="0" i="1" smtClean="0">
                                  <a:latin typeface="Cambria Math" panose="02040503050406030204" pitchFamily="18" charset="0"/>
                                  <a:ea typeface="Arial" charset="0"/>
                                  <a:cs typeface="Arial" charset="0"/>
                                </a:rPr>
                                <m:t>𝑦</m:t>
                              </m:r>
                            </m:oMath>
                          </a14:m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i koji poravnava srednju vrednost i standardnu devijaciju sadržaja kako bi bili isti kao i kod stila:</a:t>
                          </a:r>
                        </a:p>
                        <a:p>
                          <a:pPr marL="0" marR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sr-Latn-RS" altLang="x-none" sz="3600" i="1" smtClean="0">
                                    <a:latin typeface="Cambria Math" panose="02040503050406030204" pitchFamily="18" charset="0"/>
                                    <a:ea typeface="Arial" charset="0"/>
                                    <a:cs typeface="Arial" charset="0"/>
                                  </a:rPr>
                                  <m:t>𝐴</m:t>
                                </m:r>
                                <m:r>
                                  <a:rPr lang="sr-Latn-RS" altLang="x-none" sz="3600" b="0" i="1" smtClean="0">
                                    <a:latin typeface="Cambria Math" panose="02040503050406030204" pitchFamily="18" charset="0"/>
                                    <a:ea typeface="Arial" charset="0"/>
                                    <a:cs typeface="Arial" charset="0"/>
                                  </a:rPr>
                                  <m:t>𝑑𝑎𝐼𝑁</m:t>
                                </m:r>
                                <m:d>
                                  <m:dPr>
                                    <m:ctrlPr>
                                      <a:rPr lang="sr-Latn-RS" altLang="x-none" sz="3600" b="0" i="1" smtClean="0">
                                        <a:latin typeface="Cambria Math" panose="02040503050406030204" pitchFamily="18" charset="0"/>
                                        <a:ea typeface="Arial" charset="0"/>
                                        <a:cs typeface="Arial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sr-Latn-RS" altLang="x-none" sz="3600" b="0" i="1" smtClean="0">
                                        <a:latin typeface="Cambria Math" panose="02040503050406030204" pitchFamily="18" charset="0"/>
                                        <a:ea typeface="Arial" charset="0"/>
                                        <a:cs typeface="Arial" charset="0"/>
                                      </a:rPr>
                                      <m:t>𝑥</m:t>
                                    </m:r>
                                    <m:r>
                                      <a:rPr lang="sr-Latn-RS" altLang="x-none" sz="3600" b="0" i="1" smtClean="0">
                                        <a:latin typeface="Cambria Math" panose="02040503050406030204" pitchFamily="18" charset="0"/>
                                        <a:ea typeface="Arial" charset="0"/>
                                        <a:cs typeface="Arial" charset="0"/>
                                      </a:rPr>
                                      <m:t>, </m:t>
                                    </m:r>
                                    <m:r>
                                      <a:rPr lang="sr-Latn-RS" altLang="x-none" sz="3600" b="0" i="1" smtClean="0">
                                        <a:latin typeface="Cambria Math" panose="02040503050406030204" pitchFamily="18" charset="0"/>
                                        <a:ea typeface="Arial" charset="0"/>
                                        <a:cs typeface="Arial" charset="0"/>
                                      </a:rPr>
                                      <m:t>𝑦</m:t>
                                    </m:r>
                                  </m:e>
                                </m:d>
                                <m:r>
                                  <a:rPr lang="sr-Latn-RS" altLang="x-none" sz="3600" i="1" smtClean="0">
                                    <a:latin typeface="Cambria Math" panose="02040503050406030204" pitchFamily="18" charset="0"/>
                                    <a:ea typeface="Arial" charset="0"/>
                                    <a:cs typeface="Arial" charset="0"/>
                                  </a:rPr>
                                  <m:t>=</m:t>
                                </m:r>
                                <m:r>
                                  <a:rPr lang="sr-Latn-RS" altLang="x-none" sz="36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charset="0"/>
                                  </a:rPr>
                                  <m:t>𝜎</m:t>
                                </m:r>
                                <m:d>
                                  <m:dPr>
                                    <m:ctrlPr>
                                      <a:rPr lang="sr-Latn-RS" altLang="x-none" sz="3600" i="1" smtClean="0">
                                        <a:latin typeface="Cambria Math" panose="02040503050406030204" pitchFamily="18" charset="0"/>
                                        <a:cs typeface="Arial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sr-Latn-RS" altLang="x-none" sz="3600" b="0" i="1" smtClean="0">
                                        <a:latin typeface="Cambria Math" panose="02040503050406030204" pitchFamily="18" charset="0"/>
                                        <a:cs typeface="Arial" charset="0"/>
                                      </a:rPr>
                                      <m:t>𝑦</m:t>
                                    </m:r>
                                  </m:e>
                                </m:d>
                                <m:d>
                                  <m:dPr>
                                    <m:ctrlPr>
                                      <a:rPr lang="sr-Latn-RS" altLang="x-none" sz="3600" i="1" smtClean="0">
                                        <a:latin typeface="Cambria Math" panose="02040503050406030204" pitchFamily="18" charset="0"/>
                                        <a:cs typeface="Arial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sr-Latn-RS" altLang="x-none" sz="3600" i="1" smtClean="0">
                                            <a:latin typeface="Cambria Math" panose="02040503050406030204" pitchFamily="18" charset="0"/>
                                            <a:cs typeface="Arial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sr-Latn-RS" altLang="x-none" sz="3600" b="0" i="1" smtClean="0">
                                            <a:latin typeface="Cambria Math" panose="02040503050406030204" pitchFamily="18" charset="0"/>
                                            <a:cs typeface="Arial" charset="0"/>
                                          </a:rPr>
                                          <m:t>𝑥</m:t>
                                        </m:r>
                                        <m:r>
                                          <a:rPr lang="sr-Latn-RS" altLang="x-none" sz="3600" b="0" i="1" smtClean="0">
                                            <a:latin typeface="Cambria Math" panose="02040503050406030204" pitchFamily="18" charset="0"/>
                                            <a:cs typeface="Arial" charset="0"/>
                                          </a:rPr>
                                          <m:t> − </m:t>
                                        </m:r>
                                        <m:r>
                                          <a:rPr lang="sr-Latn-RS" altLang="x-none" sz="36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charset="0"/>
                                          </a:rPr>
                                          <m:t>𝜇</m:t>
                                        </m:r>
                                        <m:d>
                                          <m:dPr>
                                            <m:ctrlPr>
                                              <a:rPr lang="sr-Latn-RS" altLang="x-none" sz="3600" b="0" i="1" smtClean="0">
                                                <a:latin typeface="Cambria Math" panose="02040503050406030204" pitchFamily="18" charset="0"/>
                                                <a:cs typeface="Arial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sr-Latn-RS" altLang="x-none" sz="3600" b="0" i="1" smtClean="0">
                                                <a:latin typeface="Cambria Math" panose="02040503050406030204" pitchFamily="18" charset="0"/>
                                                <a:cs typeface="Arial" charset="0"/>
                                              </a:rPr>
                                              <m:t>𝑥</m:t>
                                            </m:r>
                                          </m:e>
                                        </m:d>
                                      </m:num>
                                      <m:den>
                                        <m:r>
                                          <a:rPr lang="sr-Latn-RS" altLang="x-none" sz="360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charset="0"/>
                                          </a:rPr>
                                          <m:t>𝜎</m:t>
                                        </m:r>
                                        <m:d>
                                          <m:dPr>
                                            <m:ctrlPr>
                                              <a:rPr lang="sr-Latn-RS" altLang="x-none" sz="3600" i="1" smtClean="0">
                                                <a:latin typeface="Cambria Math" panose="02040503050406030204" pitchFamily="18" charset="0"/>
                                                <a:cs typeface="Arial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sr-Latn-RS" altLang="x-none" sz="3600" b="0" i="1" smtClean="0">
                                                <a:latin typeface="Cambria Math" panose="02040503050406030204" pitchFamily="18" charset="0"/>
                                                <a:cs typeface="Arial" charset="0"/>
                                              </a:rPr>
                                              <m:t>𝑥</m:t>
                                            </m:r>
                                          </m:e>
                                        </m:d>
                                      </m:den>
                                    </m:f>
                                  </m:e>
                                </m:d>
                                <m:r>
                                  <a:rPr lang="sr-Latn-RS" altLang="x-none" sz="3600" b="0" i="1" smtClean="0">
                                    <a:latin typeface="Cambria Math" panose="02040503050406030204" pitchFamily="18" charset="0"/>
                                    <a:cs typeface="Arial" charset="0"/>
                                  </a:rPr>
                                  <m:t>+ </m:t>
                                </m:r>
                                <m:r>
                                  <a:rPr lang="sr-Latn-RS" altLang="x-none" sz="3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charset="0"/>
                                  </a:rPr>
                                  <m:t>𝜇</m:t>
                                </m:r>
                                <m:d>
                                  <m:dPr>
                                    <m:ctrlPr>
                                      <a:rPr lang="sr-Latn-RS" altLang="x-none" sz="3600" b="0" i="1" smtClean="0">
                                        <a:latin typeface="Cambria Math" panose="02040503050406030204" pitchFamily="18" charset="0"/>
                                        <a:cs typeface="Arial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sr-Latn-RS" altLang="x-none" sz="3600" b="0" i="1" smtClean="0">
                                        <a:latin typeface="Cambria Math" panose="02040503050406030204" pitchFamily="18" charset="0"/>
                                        <a:cs typeface="Arial" charset="0"/>
                                      </a:rPr>
                                      <m:t>𝑦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sr-Latn-RS" altLang="x-none" sz="3600" dirty="0">
                            <a:latin typeface="Arial" charset="0"/>
                            <a:ea typeface="Arial" charset="0"/>
                            <a:cs typeface="Arial" charset="0"/>
                          </a:endParaRPr>
                        </a:p>
                        <a:p>
                          <a:pPr marL="0" marR="0" lvl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Na ovaj način </a:t>
                          </a: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AdaIN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sloj vrši transfer stila u </a:t>
                          </a: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feature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prostoru i omogućava dekoderu da generiše sliku za proizvoljnu kombinaciju ulaza sadržaj-stil koje mreža nije videla tokom treniranja.</a:t>
                          </a:r>
                        </a:p>
                        <a:p>
                          <a:pPr marL="0" marR="0" lvl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Pošto je </a:t>
                          </a: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enkoder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pretrenirana mreža,</a:t>
                          </a:r>
                          <a:r>
                            <a:rPr lang="sr-Latn-RS" altLang="x-none" sz="3600" baseline="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a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</a:t>
                          </a: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AdaIN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sloj nema parametre koji se uče (</a:t>
                          </a:r>
                          <a14:m>
                            <m:oMath xmlns:m="http://schemas.openxmlformats.org/officeDocument/2006/math">
                              <m:r>
                                <a:rPr lang="sr-Latn-RS" altLang="x-none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charset="0"/>
                                </a:rPr>
                                <m:t>𝜇</m:t>
                              </m:r>
                            </m:oMath>
                          </a14:m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i </a:t>
                          </a:r>
                          <a14:m>
                            <m:oMath xmlns:m="http://schemas.openxmlformats.org/officeDocument/2006/math">
                              <m:r>
                                <a:rPr lang="sr-Latn-RS" altLang="x-none" sz="3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charset="0"/>
                                </a:rPr>
                                <m:t>𝜎</m:t>
                              </m:r>
                            </m:oMath>
                          </a14:m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su samo deskriptivna statistika ulaza), dekoder je jedini deo arhitekture koji se uči prilikom treniranja mreže. Njegov zadatak je da </a:t>
                          </a:r>
                          <a:r>
                            <a:rPr lang="sr-Latn-RS" altLang="x-none" sz="360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invertuje</a:t>
                          </a:r>
                          <a:r>
                            <a:rPr lang="sr-Latn-RS" altLang="x-none" sz="360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izlaz</a:t>
                          </a:r>
                          <a:r>
                            <a:rPr lang="sr-Latn-RS" altLang="x-none" sz="3600" baseline="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</a:t>
                          </a:r>
                          <a:r>
                            <a:rPr lang="sr-Latn-RS" altLang="x-none" sz="3600" baseline="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AdaIN</a:t>
                          </a:r>
                          <a:r>
                            <a:rPr lang="sr-Latn-RS" altLang="x-none" sz="3600" baseline="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sloja iz </a:t>
                          </a:r>
                          <a:r>
                            <a:rPr lang="sr-Latn-RS" altLang="x-none" sz="3600" baseline="0" dirty="0" err="1">
                              <a:latin typeface="Arial" charset="0"/>
                              <a:ea typeface="Arial" charset="0"/>
                              <a:cs typeface="Arial" charset="0"/>
                            </a:rPr>
                            <a:t>feature</a:t>
                          </a:r>
                          <a:r>
                            <a:rPr lang="sr-Latn-RS" altLang="x-none" sz="3600" baseline="0" dirty="0">
                              <a:latin typeface="Arial" charset="0"/>
                              <a:ea typeface="Arial" charset="0"/>
                              <a:cs typeface="Arial" charset="0"/>
                            </a:rPr>
                            <a:t> prostora nazad u prostor slika.</a:t>
                          </a:r>
                          <a:endParaRPr lang="sr-Latn-RS" altLang="x-none" sz="3600" dirty="0">
                            <a:latin typeface="Arial" charset="0"/>
                            <a:ea typeface="Arial" charset="0"/>
                            <a:cs typeface="Arial" charset="0"/>
                          </a:endParaRPr>
                        </a:p>
                        <a:p>
                          <a:pPr marL="0" marR="0" lvl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:endParaRPr lang="sr-Latn-RS" altLang="x-none" sz="3600" dirty="0">
                            <a:latin typeface="Arial" charset="0"/>
                            <a:ea typeface="Arial" charset="0"/>
                            <a:cs typeface="Arial" charset="0"/>
                          </a:endParaRPr>
                        </a:p>
                        <a:p>
                          <a:pPr marL="0" marR="0" lvl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:endParaRPr lang="sr-Latn-RS" altLang="x-none" sz="3600" dirty="0">
                            <a:latin typeface="Arial" charset="0"/>
                            <a:ea typeface="Arial" charset="0"/>
                            <a:cs typeface="Arial" charset="0"/>
                          </a:endParaRPr>
                        </a:p>
                        <a:p>
                          <a:pPr marL="0" marR="0" lvl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:endParaRPr lang="sr-Latn-RS" altLang="x-none" sz="3600" dirty="0">
                            <a:latin typeface="Arial" charset="0"/>
                            <a:ea typeface="Arial" charset="0"/>
                            <a:cs typeface="Arial" charset="0"/>
                          </a:endParaRPr>
                        </a:p>
                        <a:p>
                          <a:pPr marL="0" marR="0" lvl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:endParaRPr lang="sr-Latn-RS" altLang="x-none" sz="3600" dirty="0">
                            <a:latin typeface="Arial" charset="0"/>
                            <a:ea typeface="Arial" charset="0"/>
                            <a:cs typeface="Arial" charset="0"/>
                          </a:endParaRPr>
                        </a:p>
                        <a:p>
                          <a:pPr marL="0" marR="0" lvl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:endParaRPr lang="sr-Latn-RS" altLang="x-none" sz="3600" dirty="0">
                            <a:latin typeface="Arial" charset="0"/>
                            <a:ea typeface="Arial" charset="0"/>
                            <a:cs typeface="Arial" charset="0"/>
                          </a:endParaRPr>
                        </a:p>
                        <a:p>
                          <a:pPr marL="0" marR="0" lvl="0" indent="0" algn="l" defTabSz="410291" rtl="0" eaLnBrk="1" fontAlgn="auto" latinLnBrk="0" hangingPunct="1">
                            <a:lnSpc>
                              <a:spcPct val="100000"/>
                            </a:lnSpc>
                            <a:spcBef>
                              <a:spcPct val="5000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charset="0"/>
                            <a:buNone/>
                            <a:tabLst/>
                            <a:defRPr/>
                          </a:pPr>
                          <a:endParaRPr lang="sr-Latn-RS" altLang="x-none" sz="3600" dirty="0">
                            <a:latin typeface="Arial" charset="0"/>
                            <a:ea typeface="Arial" charset="0"/>
                            <a:cs typeface="Arial" charset="0"/>
                          </a:endParaRPr>
                        </a:p>
                      </a:txBody>
                      <a:tcPr marL="228600" marR="228600" marT="228600" marB="228600">
                        <a:lnL w="19050" cap="flat" cmpd="sng" algn="ctr">
                          <a:solidFill>
                            <a:srgbClr val="9D351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9050" cap="flat" cmpd="sng" algn="ctr">
                          <a:solidFill>
                            <a:srgbClr val="9D351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sng" algn="ctr">
                          <a:solidFill>
                            <a:srgbClr val="9D351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4A266981-D415-4BBB-8FAC-47214CC34DE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56816221"/>
                  </p:ext>
                </p:extLst>
              </p:nvPr>
            </p:nvGraphicFramePr>
            <p:xfrm>
              <a:off x="14056429" y="4648200"/>
              <a:ext cx="13346375" cy="19742683"/>
            </p:xfrm>
            <a:graphic>
              <a:graphicData uri="http://schemas.openxmlformats.org/drawingml/2006/table">
                <a:tbl>
                  <a:tblPr bandRow="1">
                    <a:tableStyleId>{2D5ABB26-0587-4C30-8999-92F81FD0307C}</a:tableStyleId>
                  </a:tblPr>
                  <a:tblGrid>
                    <a:gridCol w="1334637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893">
                    <a:tc>
                      <a:txBody>
                        <a:bodyPr/>
                        <a:lstStyle/>
                        <a:p>
                          <a:endParaRPr lang="en-US" sz="1800" dirty="0"/>
                        </a:p>
                        <a:p>
                          <a:pPr algn="ctr"/>
                          <a:r>
                            <a:rPr lang="en-US" sz="4400" b="1" dirty="0" err="1">
                              <a:solidFill>
                                <a:srgbClr val="FFFFFF"/>
                              </a:solidFill>
                              <a:latin typeface="Arial" charset="0"/>
                              <a:ea typeface="Arial" charset="0"/>
                              <a:cs typeface="Arial" charset="0"/>
                            </a:rPr>
                            <a:t>Metodologija</a:t>
                          </a:r>
                          <a:endParaRPr lang="en-US" sz="4400" b="1" dirty="0">
                            <a:solidFill>
                              <a:srgbClr val="FFFFFF"/>
                            </a:solidFill>
                            <a:latin typeface="Arial" charset="0"/>
                            <a:ea typeface="Arial" charset="0"/>
                            <a:cs typeface="Arial" charset="0"/>
                          </a:endParaRPr>
                        </a:p>
                      </a:txBody>
                      <a:tcPr marL="104503" marR="104503" marT="45718" marB="45718">
                        <a:lnL w="19050" cap="flat" cmpd="sng" algn="ctr">
                          <a:solidFill>
                            <a:srgbClr val="9D351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9050" cap="flat" cmpd="sng" algn="ctr">
                          <a:solidFill>
                            <a:srgbClr val="9D351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9D351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8648790">
                    <a:tc>
                      <a:txBody>
                        <a:bodyPr/>
                        <a:lstStyle/>
                        <a:p>
                          <a:endParaRPr lang="sr-Latn-RS"/>
                        </a:p>
                      </a:txBody>
                      <a:tcPr marL="228600" marR="228600" marT="228600" marB="228600">
                        <a:lnL w="19050" cap="flat" cmpd="sng" algn="ctr">
                          <a:solidFill>
                            <a:srgbClr val="9D351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9050" cap="flat" cmpd="sng" algn="ctr">
                          <a:solidFill>
                            <a:srgbClr val="9D351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sng" algn="ctr">
                          <a:solidFill>
                            <a:srgbClr val="9D351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6" t="-5882" r="-137" b="-9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DA137DFC-5214-444B-8473-067FB3160A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0659263"/>
              </p:ext>
            </p:extLst>
          </p:nvPr>
        </p:nvGraphicFramePr>
        <p:xfrm>
          <a:off x="28057377" y="4648200"/>
          <a:ext cx="15376622" cy="16353931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5376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35844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Rezultati</a:t>
                      </a:r>
                      <a:endParaRPr lang="en-US" sz="4400" b="1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17615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Iako je model treniran samo 20 epoha na skupu od po četrdeset hiljada slika sadržaja i stila, on pokazuje sličan kvalitet generisanih slika kao i 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[</a:t>
                      </a:r>
                      <a:r>
                        <a:rPr lang="en-US" altLang="x-none" sz="3600" dirty="0">
                          <a:solidFill>
                            <a:srgbClr val="92D05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4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]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, koji je treniran čak 160 hiljada epoha na duplo većem broju slika. Takođe, moglo bi se reći da je sam kvalitet slika bolji od slika generisanih u originalnom radu 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[</a:t>
                      </a:r>
                      <a:r>
                        <a:rPr lang="en-US" altLang="x-none" sz="3600" dirty="0">
                          <a:solidFill>
                            <a:srgbClr val="92D05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1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]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.</a:t>
                      </a: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A1829A16-9A3D-4A1E-AA14-FD67956A12C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57201" y="588461"/>
            <a:ext cx="2779032" cy="3014075"/>
          </a:xfrm>
          <a:prstGeom prst="rect">
            <a:avLst/>
          </a:prstGeom>
        </p:spPr>
      </p:pic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377BA760-1536-4505-83AC-53E7A252F9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775098"/>
              </p:ext>
            </p:extLst>
          </p:nvPr>
        </p:nvGraphicFramePr>
        <p:xfrm>
          <a:off x="457201" y="18364200"/>
          <a:ext cx="12953999" cy="11496688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2953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04032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Problemi</a:t>
                      </a:r>
                      <a:endParaRPr lang="en-US" sz="4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60372">
                <a:tc>
                  <a:txBody>
                    <a:bodyPr/>
                    <a:lstStyle/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Nažalost, prvobitna rešenja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[</a:t>
                      </a:r>
                      <a:r>
                        <a:rPr lang="en-US" altLang="x-none" sz="3600" dirty="0">
                          <a:solidFill>
                            <a:srgbClr val="92D05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1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]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su bila iterativne prirode,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gd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e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je za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konvergenciju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potrebno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više stotina iteracija od kojih svaka uključuje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forward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i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backward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pass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kroz duboku neuronsku mrežu. Na današnjim procesorima ovo može da traje i do nekoliko sati te su ova rešenja praktično neupotrebljiva za slike velike rezolucije i video zapise.</a:t>
                      </a: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Do poboljšanja je došlo treniranjem neuronske mreže tako da u jednom prolazu generiše izlaznu sliku</a:t>
                      </a:r>
                      <a:r>
                        <a:rPr lang="en-U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 [</a:t>
                      </a:r>
                      <a:r>
                        <a:rPr lang="en-US" altLang="x-none" sz="3600" b="0" baseline="0" dirty="0">
                          <a:solidFill>
                            <a:srgbClr val="92D05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2</a:t>
                      </a:r>
                      <a:r>
                        <a:rPr lang="en-U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, </a:t>
                      </a:r>
                      <a:r>
                        <a:rPr lang="en-US" altLang="x-none" sz="3600" b="0" baseline="0" dirty="0">
                          <a:solidFill>
                            <a:srgbClr val="92D05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3</a:t>
                      </a:r>
                      <a:r>
                        <a:rPr lang="en-U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]</a:t>
                      </a:r>
                      <a:r>
                        <a:rPr lang="sr-Latn-R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. Iako su ovi pristupi doveli do velikog ubrzanja, oni su nažalost ograničeni na unapred zadati skup stilova na kojima je mreža trenirana te su dosta izgubili na fleksibilnosti u odnosu na originalni pristup.</a:t>
                      </a: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Međutim, pojavio se pristup koji tvrdi da je ipak moguće trenirati neuronsku mrežu tako da prenos stila radi u jednom prolazu i za stilove koje mreža nije nikad videla u toku treniranja, pomoću Adaptivne Normalizacije Instanci (</a:t>
                      </a:r>
                      <a:r>
                        <a:rPr lang="sr-Latn-RS" altLang="x-none" sz="3600" b="0" baseline="0" dirty="0" err="1">
                          <a:latin typeface="Arial" charset="0"/>
                          <a:ea typeface="Arial" charset="0"/>
                          <a:cs typeface="Arial" charset="0"/>
                        </a:rPr>
                        <a:t>AdaIN</a:t>
                      </a:r>
                      <a:r>
                        <a:rPr lang="sr-Latn-R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) </a:t>
                      </a:r>
                      <a:r>
                        <a:rPr lang="en-U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[4]. </a:t>
                      </a:r>
                      <a:r>
                        <a:rPr lang="en-US" altLang="x-none" sz="3600" b="0" baseline="0" dirty="0" err="1">
                          <a:latin typeface="Arial" charset="0"/>
                          <a:ea typeface="Arial" charset="0"/>
                          <a:cs typeface="Arial" charset="0"/>
                        </a:rPr>
                        <a:t>Moj</a:t>
                      </a:r>
                      <a:r>
                        <a:rPr lang="en-U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 rad se </a:t>
                      </a:r>
                      <a:r>
                        <a:rPr lang="en-US" altLang="x-none" sz="3600" b="0" baseline="0" dirty="0" err="1">
                          <a:latin typeface="Arial" charset="0"/>
                          <a:ea typeface="Arial" charset="0"/>
                          <a:cs typeface="Arial" charset="0"/>
                        </a:rPr>
                        <a:t>fokusira</a:t>
                      </a:r>
                      <a:r>
                        <a:rPr lang="en-U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b="0" baseline="0" dirty="0" err="1">
                          <a:latin typeface="Arial" charset="0"/>
                          <a:ea typeface="Arial" charset="0"/>
                          <a:cs typeface="Arial" charset="0"/>
                        </a:rPr>
                        <a:t>na</a:t>
                      </a:r>
                      <a:r>
                        <a:rPr lang="en-U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b="0" baseline="0" dirty="0" err="1">
                          <a:latin typeface="Arial" charset="0"/>
                          <a:ea typeface="Arial" charset="0"/>
                          <a:cs typeface="Arial" charset="0"/>
                        </a:rPr>
                        <a:t>njegovu</a:t>
                      </a:r>
                      <a:r>
                        <a:rPr lang="en-U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b="0" baseline="0" dirty="0" err="1">
                          <a:latin typeface="Arial" charset="0"/>
                          <a:ea typeface="Arial" charset="0"/>
                          <a:cs typeface="Arial" charset="0"/>
                        </a:rPr>
                        <a:t>analizu</a:t>
                      </a:r>
                      <a:r>
                        <a:rPr lang="en-U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b="0" baseline="0" dirty="0" err="1">
                          <a:latin typeface="Arial" charset="0"/>
                          <a:ea typeface="Arial" charset="0"/>
                          <a:cs typeface="Arial" charset="0"/>
                        </a:rPr>
                        <a:t>i</a:t>
                      </a:r>
                      <a:r>
                        <a:rPr lang="en-U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b="0" baseline="0" dirty="0" err="1">
                          <a:latin typeface="Arial" charset="0"/>
                          <a:ea typeface="Arial" charset="0"/>
                          <a:cs typeface="Arial" charset="0"/>
                        </a:rPr>
                        <a:t>implementaciju</a:t>
                      </a:r>
                      <a:r>
                        <a:rPr lang="en-US" altLang="x-none" sz="3600" b="0" baseline="0" dirty="0">
                          <a:latin typeface="Arial" charset="0"/>
                          <a:ea typeface="Arial" charset="0"/>
                          <a:cs typeface="Arial" charset="0"/>
                        </a:rPr>
                        <a:t>.</a:t>
                      </a: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3B9E8AB3-730E-4DD5-A1A3-417880E96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109465"/>
              </p:ext>
            </p:extLst>
          </p:nvPr>
        </p:nvGraphicFramePr>
        <p:xfrm>
          <a:off x="28057377" y="21336001"/>
          <a:ext cx="15376622" cy="8496349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5376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32571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sr-Latn-RS" sz="4400" b="1" dirty="0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Balansiranje </a:t>
                      </a:r>
                      <a:r>
                        <a:rPr lang="sr-Latn-R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sadžaja</a:t>
                      </a:r>
                      <a:r>
                        <a:rPr lang="sr-Latn-RS" sz="4400" b="1" dirty="0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 i stila</a:t>
                      </a:r>
                      <a:endParaRPr lang="en-US" sz="4400" b="1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60033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Takođe, moguće je kontrolisati odnos sadržaja i stila koji će biti preneti na novu sliku pomoću parametra </a:t>
                      </a:r>
                      <a:r>
                        <a:rPr lang="sr-Latn-RS" sz="36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𝛼</a:t>
                      </a:r>
                      <a:r>
                        <a:rPr lang="sr-Latn-R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 iz </a:t>
                      </a:r>
                      <a:r>
                        <a:rPr lang="en-US" altLang="x-none" sz="3600" dirty="0" err="1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AdaIN</a:t>
                      </a:r>
                      <a:r>
                        <a:rPr lang="sr-Latn-R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 sloja. Za </a:t>
                      </a:r>
                      <a:r>
                        <a:rPr lang="sr-Latn-RS" sz="36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𝛼</a:t>
                      </a:r>
                      <a:r>
                        <a:rPr lang="sr-Latn-R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=</a:t>
                      </a:r>
                      <a:r>
                        <a:rPr lang="sr-Latn-R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 0, dekoder će pokušati da perfektno rekonstruiše polaznu sliku sadržaja, dok ćemo njegovim povećavanjem dobiti sve veći uticaj stila u izlaznoj slici.</a:t>
                      </a:r>
                      <a:endParaRPr lang="en-US" altLang="x-none" sz="3600" dirty="0">
                        <a:latin typeface="Arial" panose="020B0604020202020204" pitchFamily="34" charset="0"/>
                        <a:ea typeface="Arial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5" name="Picture 34">
            <a:extLst>
              <a:ext uri="{FF2B5EF4-FFF2-40B4-BE49-F238E27FC236}">
                <a16:creationId xmlns:a16="http://schemas.microsoft.com/office/drawing/2014/main" id="{348D2FD6-BA05-4B60-84C9-18E55620ED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92219" y="19126200"/>
            <a:ext cx="12533185" cy="511228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F6BC5BE-4273-4AB1-AF9D-5BDE310337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9457" y="8534400"/>
            <a:ext cx="11807714" cy="5848439"/>
          </a:xfrm>
          <a:prstGeom prst="rect">
            <a:avLst/>
          </a:prstGeom>
        </p:spPr>
      </p:pic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E8446482-58D3-4961-8591-D1C28388CC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78100"/>
              </p:ext>
            </p:extLst>
          </p:nvPr>
        </p:nvGraphicFramePr>
        <p:xfrm>
          <a:off x="14085623" y="24864096"/>
          <a:ext cx="13346375" cy="4996792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3346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61866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Podaci</a:t>
                      </a:r>
                      <a:endParaRPr lang="en-US" sz="4400" b="1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476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Za treniranje se koriste sledeći skupovi podataka:</a:t>
                      </a:r>
                    </a:p>
                    <a:p>
                      <a:pPr marL="571500" marR="0" indent="-57150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za slike sadržaja MS-COCO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dataset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koji sadrži svakodnevne scene i predmete u svom prirodnom kontekstu</a:t>
                      </a:r>
                    </a:p>
                    <a:p>
                      <a:pPr marL="571500" marR="0" indent="-57150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a za skup stilova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Wikiart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dataset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, koji sadrži slike umetničkih dela</a:t>
                      </a: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CB195EFC-0AC6-4C0F-BBFD-286A7DA568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29215" y="9113284"/>
            <a:ext cx="13897953" cy="11232116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2F6D43A-6170-43D4-93B3-D859456469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503385" y="25527000"/>
            <a:ext cx="14549615" cy="37642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3x4">
  <a:themeElements>
    <a:clrScheme name="3x4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x4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0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09" charset="0"/>
          </a:defRPr>
        </a:defPPr>
      </a:lstStyle>
    </a:lnDef>
  </a:objectDefaults>
  <a:extraClrSchemeLst>
    <a:extraClrScheme>
      <a:clrScheme name="3x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STORAGE:vas forms:POSTER Templates:ppt temps:3x4.pot</Template>
  <TotalTime>1561</TotalTime>
  <Words>657</Words>
  <Application>Microsoft Office PowerPoint</Application>
  <PresentationFormat>Custom</PresentationFormat>
  <Paragraphs>68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Yu Gothic UI</vt:lpstr>
      <vt:lpstr>Yu Gothic UI Light</vt:lpstr>
      <vt:lpstr>Arial</vt:lpstr>
      <vt:lpstr>Calibri</vt:lpstr>
      <vt:lpstr>Cambria Math</vt:lpstr>
      <vt:lpstr>Times New Roman</vt:lpstr>
      <vt:lpstr>3x4</vt:lpstr>
      <vt:lpstr>PowerPoint Presentation</vt:lpstr>
    </vt:vector>
  </TitlesOfParts>
  <Company>VAS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VAS</dc:creator>
  <cp:lastModifiedBy>Stefan Kandic</cp:lastModifiedBy>
  <cp:revision>166</cp:revision>
  <cp:lastPrinted>2015-04-10T16:09:48Z</cp:lastPrinted>
  <dcterms:created xsi:type="dcterms:W3CDTF">2002-11-05T20:37:20Z</dcterms:created>
  <dcterms:modified xsi:type="dcterms:W3CDTF">2021-02-14T17:47:21Z</dcterms:modified>
</cp:coreProperties>
</file>